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7561263" cy="10693400"/>
  <p:notesSz cx="6805613" cy="9939338"/>
  <p:defaultTextStyle>
    <a:defPPr>
      <a:defRPr lang="ja-JP"/>
    </a:defPPr>
    <a:lvl1pPr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370">
          <p15:clr>
            <a:srgbClr val="A4A3A4"/>
          </p15:clr>
        </p15:guide>
        <p15:guide id="2" pos="2382">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05C"/>
    <a:srgbClr val="FFA3A3"/>
    <a:srgbClr val="BFC238"/>
    <a:srgbClr val="BAA040"/>
    <a:srgbClr val="FF9999"/>
    <a:srgbClr val="FF7C80"/>
    <a:srgbClr val="996633"/>
    <a:srgbClr val="CCFF33"/>
    <a:srgbClr val="CC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2777" autoAdjust="0"/>
  </p:normalViewPr>
  <p:slideViewPr>
    <p:cSldViewPr>
      <p:cViewPr varScale="1">
        <p:scale>
          <a:sx n="64" d="100"/>
          <a:sy n="64" d="100"/>
        </p:scale>
        <p:origin x="1788" y="96"/>
      </p:cViewPr>
      <p:guideLst>
        <p:guide orient="horz" pos="3370"/>
        <p:guide pos="238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2148" y="-9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0"/>
            <a:ext cx="2948993" cy="496967"/>
          </a:xfrm>
          <a:prstGeom prst="rect">
            <a:avLst/>
          </a:prstGeom>
        </p:spPr>
        <p:txBody>
          <a:bodyPr vert="horz" lIns="91330" tIns="45670" rIns="91330" bIns="45670" rtlCol="0"/>
          <a:lstStyle>
            <a:lvl1pPr algn="l" fontAlgn="auto">
              <a:spcBef>
                <a:spcPts val="0"/>
              </a:spcBef>
              <a:spcAft>
                <a:spcPts val="0"/>
              </a:spcAft>
              <a:defRPr sz="11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55033" y="20"/>
            <a:ext cx="2948993" cy="496967"/>
          </a:xfrm>
          <a:prstGeom prst="rect">
            <a:avLst/>
          </a:prstGeom>
        </p:spPr>
        <p:txBody>
          <a:bodyPr vert="horz" lIns="91330" tIns="45670" rIns="91330" bIns="45670" rtlCol="0"/>
          <a:lstStyle>
            <a:lvl1pPr algn="r" fontAlgn="auto">
              <a:spcBef>
                <a:spcPts val="0"/>
              </a:spcBef>
              <a:spcAft>
                <a:spcPts val="0"/>
              </a:spcAft>
              <a:defRPr sz="1100">
                <a:latin typeface="+mn-lt"/>
                <a:ea typeface="+mn-ea"/>
              </a:defRPr>
            </a:lvl1pPr>
          </a:lstStyle>
          <a:p>
            <a:pPr>
              <a:defRPr/>
            </a:pPr>
            <a:fld id="{BFE42F13-4ADF-48CE-A361-765182492A5D}" type="datetimeFigureOut">
              <a:rPr lang="ja-JP" altLang="en-US"/>
              <a:pPr>
                <a:defRPr/>
              </a:pPr>
              <a:t>2024/1/10</a:t>
            </a:fld>
            <a:endParaRPr lang="ja-JP" altLang="en-US" dirty="0"/>
          </a:p>
        </p:txBody>
      </p:sp>
      <p:sp>
        <p:nvSpPr>
          <p:cNvPr id="4" name="スライド イメージ プレースホルダー 3"/>
          <p:cNvSpPr>
            <a:spLocks noGrp="1" noRot="1" noChangeAspect="1"/>
          </p:cNvSpPr>
          <p:nvPr>
            <p:ph type="sldImg" idx="2"/>
          </p:nvPr>
        </p:nvSpPr>
        <p:spPr>
          <a:xfrm>
            <a:off x="2087563" y="746125"/>
            <a:ext cx="2630487" cy="3722688"/>
          </a:xfrm>
          <a:prstGeom prst="rect">
            <a:avLst/>
          </a:prstGeom>
          <a:noFill/>
          <a:ln w="12700">
            <a:solidFill>
              <a:prstClr val="black"/>
            </a:solidFill>
          </a:ln>
        </p:spPr>
        <p:txBody>
          <a:bodyPr vert="horz" lIns="91330" tIns="45670" rIns="91330" bIns="45670" rtlCol="0" anchor="ctr"/>
          <a:lstStyle/>
          <a:p>
            <a:pPr lvl="0"/>
            <a:endParaRPr lang="ja-JP" altLang="en-US" noProof="0" dirty="0"/>
          </a:p>
        </p:txBody>
      </p:sp>
      <p:sp>
        <p:nvSpPr>
          <p:cNvPr id="5" name="ノート プレースホルダー 4"/>
          <p:cNvSpPr>
            <a:spLocks noGrp="1"/>
          </p:cNvSpPr>
          <p:nvPr>
            <p:ph type="body" sz="quarter" idx="3"/>
          </p:nvPr>
        </p:nvSpPr>
        <p:spPr>
          <a:xfrm>
            <a:off x="679928" y="4721190"/>
            <a:ext cx="5445764" cy="4472702"/>
          </a:xfrm>
          <a:prstGeom prst="rect">
            <a:avLst/>
          </a:prstGeom>
        </p:spPr>
        <p:txBody>
          <a:bodyPr vert="horz" lIns="91330" tIns="45670" rIns="91330" bIns="4567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6" y="9440800"/>
            <a:ext cx="2948993" cy="496967"/>
          </a:xfrm>
          <a:prstGeom prst="rect">
            <a:avLst/>
          </a:prstGeom>
        </p:spPr>
        <p:txBody>
          <a:bodyPr vert="horz" lIns="91330" tIns="45670" rIns="91330" bIns="45670" rtlCol="0" anchor="b"/>
          <a:lstStyle>
            <a:lvl1pPr algn="l" fontAlgn="auto">
              <a:spcBef>
                <a:spcPts val="0"/>
              </a:spcBef>
              <a:spcAft>
                <a:spcPts val="0"/>
              </a:spcAft>
              <a:defRPr sz="11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55033" y="9440800"/>
            <a:ext cx="2948993" cy="496967"/>
          </a:xfrm>
          <a:prstGeom prst="rect">
            <a:avLst/>
          </a:prstGeom>
        </p:spPr>
        <p:txBody>
          <a:bodyPr vert="horz" wrap="square" lIns="91330" tIns="45670" rIns="91330" bIns="45670" numCol="1" anchor="b" anchorCtr="0" compatLnSpc="1">
            <a:prstTxWarp prst="textNoShape">
              <a:avLst/>
            </a:prstTxWarp>
          </a:bodyPr>
          <a:lstStyle>
            <a:lvl1pPr algn="r">
              <a:defRPr sz="1100"/>
            </a:lvl1pPr>
          </a:lstStyle>
          <a:p>
            <a:fld id="{FF7628D7-9218-4272-A0EB-6426DAF14451}" type="slidenum">
              <a:rPr lang="ja-JP" altLang="en-US"/>
              <a:pPr/>
              <a:t>‹#›</a:t>
            </a:fld>
            <a:endParaRPr lang="ja-JP"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51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100">
                <a:solidFill>
                  <a:schemeClr val="tx1"/>
                </a:solidFill>
                <a:latin typeface="Calibri" panose="020F0502020204030204" pitchFamily="34" charset="0"/>
                <a:ea typeface="ＭＳ Ｐゴシック" panose="020B0600070205080204" pitchFamily="50" charset="-128"/>
              </a:defRPr>
            </a:lvl1pPr>
            <a:lvl2pPr marL="719486" indent="-262064" eaLnBrk="0" hangingPunct="0">
              <a:spcBef>
                <a:spcPct val="30000"/>
              </a:spcBef>
              <a:defRPr kumimoji="1" sz="1100">
                <a:solidFill>
                  <a:schemeClr val="tx1"/>
                </a:solidFill>
                <a:latin typeface="Calibri" panose="020F0502020204030204" pitchFamily="34" charset="0"/>
                <a:ea typeface="ＭＳ Ｐゴシック" panose="020B0600070205080204" pitchFamily="50" charset="-128"/>
              </a:defRPr>
            </a:lvl2pPr>
            <a:lvl3pPr marL="1119726" indent="-204890" eaLnBrk="0" hangingPunct="0">
              <a:spcBef>
                <a:spcPct val="30000"/>
              </a:spcBef>
              <a:defRPr kumimoji="1" sz="1100">
                <a:solidFill>
                  <a:schemeClr val="tx1"/>
                </a:solidFill>
                <a:latin typeface="Calibri" panose="020F0502020204030204" pitchFamily="34" charset="0"/>
                <a:ea typeface="ＭＳ Ｐゴシック" panose="020B0600070205080204" pitchFamily="50" charset="-128"/>
              </a:defRPr>
            </a:lvl3pPr>
            <a:lvl4pPr marL="1577154" indent="-204890" eaLnBrk="0" hangingPunct="0">
              <a:spcBef>
                <a:spcPct val="30000"/>
              </a:spcBef>
              <a:defRPr kumimoji="1" sz="1100">
                <a:solidFill>
                  <a:schemeClr val="tx1"/>
                </a:solidFill>
                <a:latin typeface="Calibri" panose="020F0502020204030204" pitchFamily="34" charset="0"/>
                <a:ea typeface="ＭＳ Ｐゴシック" panose="020B0600070205080204" pitchFamily="50" charset="-128"/>
              </a:defRPr>
            </a:lvl4pPr>
            <a:lvl5pPr marL="2034571" indent="-204890" eaLnBrk="0" hangingPunct="0">
              <a:spcBef>
                <a:spcPct val="30000"/>
              </a:spcBef>
              <a:defRPr kumimoji="1" sz="1100">
                <a:solidFill>
                  <a:schemeClr val="tx1"/>
                </a:solidFill>
                <a:latin typeface="Calibri" panose="020F0502020204030204" pitchFamily="34" charset="0"/>
                <a:ea typeface="ＭＳ Ｐゴシック" panose="020B0600070205080204" pitchFamily="50" charset="-128"/>
              </a:defRPr>
            </a:lvl5pPr>
            <a:lvl6pPr marL="2491993" indent="-204890" eaLnBrk="0" fontAlgn="base" hangingPunct="0">
              <a:spcBef>
                <a:spcPct val="30000"/>
              </a:spcBef>
              <a:spcAft>
                <a:spcPct val="0"/>
              </a:spcAft>
              <a:defRPr kumimoji="1" sz="1100">
                <a:solidFill>
                  <a:schemeClr val="tx1"/>
                </a:solidFill>
                <a:latin typeface="Calibri" panose="020F0502020204030204" pitchFamily="34" charset="0"/>
                <a:ea typeface="ＭＳ Ｐゴシック" panose="020B0600070205080204" pitchFamily="50" charset="-128"/>
              </a:defRPr>
            </a:lvl6pPr>
            <a:lvl7pPr marL="2949416" indent="-204890" eaLnBrk="0" fontAlgn="base" hangingPunct="0">
              <a:spcBef>
                <a:spcPct val="30000"/>
              </a:spcBef>
              <a:spcAft>
                <a:spcPct val="0"/>
              </a:spcAft>
              <a:defRPr kumimoji="1" sz="1100">
                <a:solidFill>
                  <a:schemeClr val="tx1"/>
                </a:solidFill>
                <a:latin typeface="Calibri" panose="020F0502020204030204" pitchFamily="34" charset="0"/>
                <a:ea typeface="ＭＳ Ｐゴシック" panose="020B0600070205080204" pitchFamily="50" charset="-128"/>
              </a:defRPr>
            </a:lvl7pPr>
            <a:lvl8pPr marL="3406835" indent="-204890" eaLnBrk="0" fontAlgn="base" hangingPunct="0">
              <a:spcBef>
                <a:spcPct val="30000"/>
              </a:spcBef>
              <a:spcAft>
                <a:spcPct val="0"/>
              </a:spcAft>
              <a:defRPr kumimoji="1" sz="1100">
                <a:solidFill>
                  <a:schemeClr val="tx1"/>
                </a:solidFill>
                <a:latin typeface="Calibri" panose="020F0502020204030204" pitchFamily="34" charset="0"/>
                <a:ea typeface="ＭＳ Ｐゴシック" panose="020B0600070205080204" pitchFamily="50" charset="-128"/>
              </a:defRPr>
            </a:lvl8pPr>
            <a:lvl9pPr marL="3864255" indent="-204890" eaLnBrk="0" fontAlgn="base" hangingPunct="0">
              <a:spcBef>
                <a:spcPct val="30000"/>
              </a:spcBef>
              <a:spcAft>
                <a:spcPct val="0"/>
              </a:spcAft>
              <a:defRPr kumimoji="1" sz="1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244312E8-6842-482C-B8A9-C0C4C05070E2}" type="slidenum">
              <a:rPr lang="ja-JP" altLang="en-US"/>
              <a:pPr eaLnBrk="1" hangingPunct="1">
                <a:spcBef>
                  <a:spcPct val="0"/>
                </a:spcBef>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F7628D7-9218-4272-A0EB-6426DAF14451}" type="slidenum">
              <a:rPr lang="ja-JP" altLang="en-US" smtClean="0"/>
              <a:pPr/>
              <a:t>2</a:t>
            </a:fld>
            <a:endParaRPr lang="ja-JP" altLang="en-US" dirty="0"/>
          </a:p>
        </p:txBody>
      </p:sp>
    </p:spTree>
    <p:extLst>
      <p:ext uri="{BB962C8B-B14F-4D97-AF65-F5344CB8AC3E}">
        <p14:creationId xmlns:p14="http://schemas.microsoft.com/office/powerpoint/2010/main" val="2064301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2308B9C-96F9-4049-9F22-2E2C773E7032}" type="datetimeFigureOut">
              <a:rPr lang="ja-JP" altLang="en-US"/>
              <a:pPr>
                <a:defRPr/>
              </a:pPr>
              <a:t>2024/1/10</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fld id="{81EFBDE3-5D84-47D1-8DA7-1310FBE1BE71}" type="slidenum">
              <a:rPr lang="ja-JP" altLang="en-US"/>
              <a:pPr/>
              <a:t>‹#›</a:t>
            </a:fld>
            <a:endParaRPr lang="ja-JP" altLang="en-US" dirty="0"/>
          </a:p>
        </p:txBody>
      </p:sp>
    </p:spTree>
    <p:extLst>
      <p:ext uri="{BB962C8B-B14F-4D97-AF65-F5344CB8AC3E}">
        <p14:creationId xmlns:p14="http://schemas.microsoft.com/office/powerpoint/2010/main" val="3144593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123E24B-7FF1-4B63-A059-A8F8DE13FE22}" type="datetimeFigureOut">
              <a:rPr lang="ja-JP" altLang="en-US"/>
              <a:pPr>
                <a:defRPr/>
              </a:pPr>
              <a:t>2024/1/10</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fld id="{57177E21-C42C-4830-9FAB-2ADA6EC539F7}" type="slidenum">
              <a:rPr lang="ja-JP" altLang="en-US"/>
              <a:pPr/>
              <a:t>‹#›</a:t>
            </a:fld>
            <a:endParaRPr lang="ja-JP" altLang="en-US" dirty="0"/>
          </a:p>
        </p:txBody>
      </p:sp>
    </p:spTree>
    <p:extLst>
      <p:ext uri="{BB962C8B-B14F-4D97-AF65-F5344CB8AC3E}">
        <p14:creationId xmlns:p14="http://schemas.microsoft.com/office/powerpoint/2010/main" val="340362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534134" y="668338"/>
            <a:ext cx="1405923" cy="142256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12427" y="668338"/>
            <a:ext cx="4095684" cy="142256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DAF73A5-679A-4923-A748-F1404B1D7DEA}" type="datetimeFigureOut">
              <a:rPr lang="ja-JP" altLang="en-US"/>
              <a:pPr>
                <a:defRPr/>
              </a:pPr>
              <a:t>2024/1/10</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fld id="{3ADD8876-C45E-4009-9AD9-0149118D8E44}" type="slidenum">
              <a:rPr lang="ja-JP" altLang="en-US"/>
              <a:pPr/>
              <a:t>‹#›</a:t>
            </a:fld>
            <a:endParaRPr lang="ja-JP" altLang="en-US" dirty="0"/>
          </a:p>
        </p:txBody>
      </p:sp>
    </p:spTree>
    <p:extLst>
      <p:ext uri="{BB962C8B-B14F-4D97-AF65-F5344CB8AC3E}">
        <p14:creationId xmlns:p14="http://schemas.microsoft.com/office/powerpoint/2010/main" val="337490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F1BC810-5250-4901-A8C0-FBDB516E50E4}" type="datetimeFigureOut">
              <a:rPr lang="ja-JP" altLang="en-US"/>
              <a:pPr>
                <a:defRPr/>
              </a:pPr>
              <a:t>2024/1/10</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fld id="{62063655-0767-4630-BC17-686177624196}" type="slidenum">
              <a:rPr lang="ja-JP" altLang="en-US"/>
              <a:pPr/>
              <a:t>‹#›</a:t>
            </a:fld>
            <a:endParaRPr lang="ja-JP" altLang="en-US" dirty="0"/>
          </a:p>
        </p:txBody>
      </p:sp>
    </p:spTree>
    <p:extLst>
      <p:ext uri="{BB962C8B-B14F-4D97-AF65-F5344CB8AC3E}">
        <p14:creationId xmlns:p14="http://schemas.microsoft.com/office/powerpoint/2010/main" val="210734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7" y="6871500"/>
            <a:ext cx="6427074" cy="2123828"/>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E5D69E9-D3A4-4213-9DD3-F023BE8998E3}" type="datetimeFigureOut">
              <a:rPr lang="ja-JP" altLang="en-US"/>
              <a:pPr>
                <a:defRPr/>
              </a:pPr>
              <a:t>2024/1/10</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fld id="{8E2FB1FC-A34F-4CA7-B8D9-1DE57203502C}" type="slidenum">
              <a:rPr lang="ja-JP" altLang="en-US"/>
              <a:pPr/>
              <a:t>‹#›</a:t>
            </a:fld>
            <a:endParaRPr lang="ja-JP" altLang="en-US" dirty="0"/>
          </a:p>
        </p:txBody>
      </p:sp>
    </p:spTree>
    <p:extLst>
      <p:ext uri="{BB962C8B-B14F-4D97-AF65-F5344CB8AC3E}">
        <p14:creationId xmlns:p14="http://schemas.microsoft.com/office/powerpoint/2010/main" val="4029580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12429"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8FDDFE47-27DE-4879-BCEE-C22610BE9F0C}" type="datetimeFigureOut">
              <a:rPr lang="ja-JP" altLang="en-US"/>
              <a:pPr>
                <a:defRPr/>
              </a:pPr>
              <a:t>2024/1/10</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fld id="{B9CA6193-6021-4899-9B49-1C33A2502EC9}" type="slidenum">
              <a:rPr lang="ja-JP" altLang="en-US"/>
              <a:pPr/>
              <a:t>‹#›</a:t>
            </a:fld>
            <a:endParaRPr lang="ja-JP" altLang="en-US" dirty="0"/>
          </a:p>
        </p:txBody>
      </p:sp>
    </p:spTree>
    <p:extLst>
      <p:ext uri="{BB962C8B-B14F-4D97-AF65-F5344CB8AC3E}">
        <p14:creationId xmlns:p14="http://schemas.microsoft.com/office/powerpoint/2010/main" val="377618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8232"/>
            <a:ext cx="6805137" cy="1782233"/>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841018"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841018"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3FA262F1-810B-4282-BD3D-5E1B8752BAE3}" type="datetimeFigureOut">
              <a:rPr lang="ja-JP" altLang="en-US"/>
              <a:pPr>
                <a:defRPr/>
              </a:pPr>
              <a:t>2024/1/10</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ー 5"/>
          <p:cNvSpPr>
            <a:spLocks noGrp="1"/>
          </p:cNvSpPr>
          <p:nvPr>
            <p:ph type="sldNum" sz="quarter" idx="12"/>
          </p:nvPr>
        </p:nvSpPr>
        <p:spPr/>
        <p:txBody>
          <a:bodyPr/>
          <a:lstStyle>
            <a:lvl1pPr>
              <a:defRPr/>
            </a:lvl1pPr>
          </a:lstStyle>
          <a:p>
            <a:fld id="{A868EA57-D77B-40BD-A03B-3E6EFC215F30}" type="slidenum">
              <a:rPr lang="ja-JP" altLang="en-US"/>
              <a:pPr/>
              <a:t>‹#›</a:t>
            </a:fld>
            <a:endParaRPr lang="ja-JP" altLang="en-US" dirty="0"/>
          </a:p>
        </p:txBody>
      </p:sp>
    </p:spTree>
    <p:extLst>
      <p:ext uri="{BB962C8B-B14F-4D97-AF65-F5344CB8AC3E}">
        <p14:creationId xmlns:p14="http://schemas.microsoft.com/office/powerpoint/2010/main" val="1599784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8B9EBF6-9E01-4EB9-A72C-92783B66415A}" type="datetimeFigureOut">
              <a:rPr lang="ja-JP" altLang="en-US"/>
              <a:pPr>
                <a:defRPr/>
              </a:pPr>
              <a:t>2024/1/10</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ー 5"/>
          <p:cNvSpPr>
            <a:spLocks noGrp="1"/>
          </p:cNvSpPr>
          <p:nvPr>
            <p:ph type="sldNum" sz="quarter" idx="12"/>
          </p:nvPr>
        </p:nvSpPr>
        <p:spPr/>
        <p:txBody>
          <a:bodyPr/>
          <a:lstStyle>
            <a:lvl1pPr>
              <a:defRPr/>
            </a:lvl1pPr>
          </a:lstStyle>
          <a:p>
            <a:fld id="{E9C1D043-CEDF-43E2-B254-9ED00F487FA2}" type="slidenum">
              <a:rPr lang="ja-JP" altLang="en-US"/>
              <a:pPr/>
              <a:t>‹#›</a:t>
            </a:fld>
            <a:endParaRPr lang="ja-JP" altLang="en-US" dirty="0"/>
          </a:p>
        </p:txBody>
      </p:sp>
    </p:spTree>
    <p:extLst>
      <p:ext uri="{BB962C8B-B14F-4D97-AF65-F5344CB8AC3E}">
        <p14:creationId xmlns:p14="http://schemas.microsoft.com/office/powerpoint/2010/main" val="1888077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9ADFA46-A836-4886-8FDA-76328EB01CBD}" type="datetimeFigureOut">
              <a:rPr lang="ja-JP" altLang="en-US"/>
              <a:pPr>
                <a:defRPr/>
              </a:pPr>
              <a:t>2024/1/10</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ー 5"/>
          <p:cNvSpPr>
            <a:spLocks noGrp="1"/>
          </p:cNvSpPr>
          <p:nvPr>
            <p:ph type="sldNum" sz="quarter" idx="12"/>
          </p:nvPr>
        </p:nvSpPr>
        <p:spPr/>
        <p:txBody>
          <a:bodyPr/>
          <a:lstStyle>
            <a:lvl1pPr>
              <a:defRPr/>
            </a:lvl1pPr>
          </a:lstStyle>
          <a:p>
            <a:fld id="{27D615E8-B7D1-4849-A7C2-65B1507D6B5C}" type="slidenum">
              <a:rPr lang="ja-JP" altLang="en-US"/>
              <a:pPr/>
              <a:t>‹#›</a:t>
            </a:fld>
            <a:endParaRPr lang="ja-JP" altLang="en-US" dirty="0"/>
          </a:p>
        </p:txBody>
      </p:sp>
    </p:spTree>
    <p:extLst>
      <p:ext uri="{BB962C8B-B14F-4D97-AF65-F5344CB8AC3E}">
        <p14:creationId xmlns:p14="http://schemas.microsoft.com/office/powerpoint/2010/main" val="129961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6"/>
            <a:ext cx="2487603" cy="1811937"/>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56244" y="425758"/>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78065" y="2237696"/>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1FBDCC6-CA32-4844-B99C-2696A849706E}" type="datetimeFigureOut">
              <a:rPr lang="ja-JP" altLang="en-US"/>
              <a:pPr>
                <a:defRPr/>
              </a:pPr>
              <a:t>2024/1/10</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fld id="{140657E8-020A-43E6-9F6A-4F2CB174C21D}" type="slidenum">
              <a:rPr lang="ja-JP" altLang="en-US"/>
              <a:pPr/>
              <a:t>‹#›</a:t>
            </a:fld>
            <a:endParaRPr lang="ja-JP" altLang="en-US" dirty="0"/>
          </a:p>
        </p:txBody>
      </p:sp>
    </p:spTree>
    <p:extLst>
      <p:ext uri="{BB962C8B-B14F-4D97-AF65-F5344CB8AC3E}">
        <p14:creationId xmlns:p14="http://schemas.microsoft.com/office/powerpoint/2010/main" val="2805966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1"/>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482060" y="955475"/>
            <a:ext cx="4536758" cy="6416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58B6CFD-A765-4EFC-AB49-329D48609AE6}" type="datetimeFigureOut">
              <a:rPr lang="ja-JP" altLang="en-US"/>
              <a:pPr>
                <a:defRPr/>
              </a:pPr>
              <a:t>2024/1/10</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fld id="{37109E7C-580A-4D28-8FA8-9910B377BA24}" type="slidenum">
              <a:rPr lang="ja-JP" altLang="en-US"/>
              <a:pPr/>
              <a:t>‹#›</a:t>
            </a:fld>
            <a:endParaRPr lang="ja-JP" altLang="en-US" dirty="0"/>
          </a:p>
        </p:txBody>
      </p:sp>
    </p:spTree>
    <p:extLst>
      <p:ext uri="{BB962C8B-B14F-4D97-AF65-F5344CB8AC3E}">
        <p14:creationId xmlns:p14="http://schemas.microsoft.com/office/powerpoint/2010/main" val="516011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77825" y="428625"/>
            <a:ext cx="6805613"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377825" y="2495550"/>
            <a:ext cx="6805613"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377825" y="9910763"/>
            <a:ext cx="1765300" cy="569912"/>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a:defRPr/>
            </a:pPr>
            <a:fld id="{B7F351A0-4998-4E2A-9C3D-43B012059561}" type="datetimeFigureOut">
              <a:rPr lang="ja-JP" altLang="en-US"/>
              <a:pPr>
                <a:defRPr/>
              </a:pPr>
              <a:t>2024/1/10</a:t>
            </a:fld>
            <a:endParaRPr lang="ja-JP" altLang="en-US" dirty="0"/>
          </a:p>
        </p:txBody>
      </p:sp>
      <p:sp>
        <p:nvSpPr>
          <p:cNvPr id="5" name="フッター プレースホルダー 4"/>
          <p:cNvSpPr>
            <a:spLocks noGrp="1"/>
          </p:cNvSpPr>
          <p:nvPr>
            <p:ph type="ftr" sz="quarter" idx="3"/>
          </p:nvPr>
        </p:nvSpPr>
        <p:spPr>
          <a:xfrm>
            <a:off x="2582863" y="9910763"/>
            <a:ext cx="2395537" cy="569912"/>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a:defRPr/>
            </a:pPr>
            <a:endParaRPr lang="ja-JP" altLang="en-US" dirty="0"/>
          </a:p>
        </p:txBody>
      </p:sp>
      <p:sp>
        <p:nvSpPr>
          <p:cNvPr id="6" name="スライド番号プレースホルダー 5"/>
          <p:cNvSpPr>
            <a:spLocks noGrp="1"/>
          </p:cNvSpPr>
          <p:nvPr>
            <p:ph type="sldNum" sz="quarter" idx="4"/>
          </p:nvPr>
        </p:nvSpPr>
        <p:spPr>
          <a:xfrm>
            <a:off x="5418138" y="9910763"/>
            <a:ext cx="1765300" cy="569912"/>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97C083F-7FA5-4D51-9304-9C3E6B300290}" type="slidenum">
              <a:rPr lang="ja-JP" altLang="en-US"/>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935851" y="-1"/>
            <a:ext cx="3636616" cy="1440117"/>
          </a:xfrm>
          <a:prstGeom prst="rect">
            <a:avLst/>
          </a:prstGeom>
          <a:solidFill>
            <a:srgbClr val="CDD05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ホームベース 5"/>
          <p:cNvSpPr/>
          <p:nvPr/>
        </p:nvSpPr>
        <p:spPr>
          <a:xfrm>
            <a:off x="-16421" y="-21129"/>
            <a:ext cx="5285149" cy="1469268"/>
          </a:xfrm>
          <a:prstGeom prst="homePlate">
            <a:avLst/>
          </a:prstGeom>
          <a:solidFill>
            <a:srgbClr val="FFA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92D050"/>
              </a:solidFill>
            </a:endParaRPr>
          </a:p>
        </p:txBody>
      </p:sp>
      <p:grpSp>
        <p:nvGrpSpPr>
          <p:cNvPr id="2" name="グループ化 1"/>
          <p:cNvGrpSpPr/>
          <p:nvPr/>
        </p:nvGrpSpPr>
        <p:grpSpPr>
          <a:xfrm>
            <a:off x="235696" y="9610525"/>
            <a:ext cx="7070352" cy="972589"/>
            <a:chOff x="235696" y="9561082"/>
            <a:chExt cx="7070352" cy="972589"/>
          </a:xfrm>
          <a:gradFill>
            <a:gsLst>
              <a:gs pos="98000">
                <a:srgbClr val="FF7C80"/>
              </a:gs>
              <a:gs pos="2000">
                <a:srgbClr val="BFC238"/>
              </a:gs>
              <a:gs pos="54000">
                <a:schemeClr val="bg1"/>
              </a:gs>
            </a:gsLst>
            <a:lin ang="5400000" scaled="0"/>
          </a:gradFill>
        </p:grpSpPr>
        <p:sp>
          <p:nvSpPr>
            <p:cNvPr id="9" name="角丸四角形 8"/>
            <p:cNvSpPr/>
            <p:nvPr/>
          </p:nvSpPr>
          <p:spPr>
            <a:xfrm>
              <a:off x="235696" y="9561082"/>
              <a:ext cx="7070352" cy="972589"/>
            </a:xfrm>
            <a:prstGeom prst="roundRect">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02" name="テキスト ボックス 2049"/>
            <p:cNvSpPr txBox="1">
              <a:spLocks noChangeArrowheads="1"/>
            </p:cNvSpPr>
            <p:nvPr/>
          </p:nvSpPr>
          <p:spPr bwMode="auto">
            <a:xfrm>
              <a:off x="968415" y="9830725"/>
              <a:ext cx="2111375" cy="400050"/>
            </a:xfrm>
            <a:prstGeom prst="rect">
              <a:avLst/>
            </a:prstGeom>
            <a:grpFill/>
            <a:ln>
              <a:noFill/>
            </a:ln>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dirty="0" smtClean="0">
                  <a:latin typeface="HGP創英角ｺﾞｼｯｸUB" panose="020B0900000000000000" pitchFamily="50" charset="-128"/>
                  <a:ea typeface="HGP創英角ｺﾞｼｯｸUB" panose="020B0900000000000000" pitchFamily="50" charset="-128"/>
                </a:rPr>
                <a:t>問い合わせ先</a:t>
              </a:r>
              <a:endParaRPr lang="ja-JP" altLang="en-US" sz="2000" dirty="0">
                <a:latin typeface="HGP創英角ｺﾞｼｯｸUB" panose="020B0900000000000000" pitchFamily="50" charset="-128"/>
                <a:ea typeface="HGP創英角ｺﾞｼｯｸUB" panose="020B0900000000000000" pitchFamily="50" charset="-128"/>
              </a:endParaRPr>
            </a:p>
          </p:txBody>
        </p:sp>
      </p:grpSp>
      <p:grpSp>
        <p:nvGrpSpPr>
          <p:cNvPr id="2052" name="グループ化 8"/>
          <p:cNvGrpSpPr>
            <a:grpSpLocks/>
          </p:cNvGrpSpPr>
          <p:nvPr/>
        </p:nvGrpSpPr>
        <p:grpSpPr bwMode="auto">
          <a:xfrm>
            <a:off x="299034" y="487200"/>
            <a:ext cx="7062616" cy="10035812"/>
            <a:chOff x="313093" y="675086"/>
            <a:chExt cx="6405036" cy="8582217"/>
          </a:xfrm>
        </p:grpSpPr>
        <p:sp>
          <p:nvSpPr>
            <p:cNvPr id="3" name="テキスト ボックス 6"/>
            <p:cNvSpPr txBox="1">
              <a:spLocks noChangeArrowheads="1"/>
            </p:cNvSpPr>
            <p:nvPr/>
          </p:nvSpPr>
          <p:spPr bwMode="auto">
            <a:xfrm>
              <a:off x="313093" y="675086"/>
              <a:ext cx="6177720" cy="710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dist" eaLnBrk="1" hangingPunct="1">
                <a:spcBef>
                  <a:spcPct val="0"/>
                </a:spcBef>
                <a:buFontTx/>
                <a:buNone/>
                <a:defRPr/>
              </a:pPr>
              <a:r>
                <a:rPr lang="ja-JP" altLang="en-US" sz="4800" dirty="0" smtClean="0">
                  <a:solidFill>
                    <a:schemeClr val="tx1">
                      <a:lumMod val="85000"/>
                      <a:lumOff val="15000"/>
                    </a:schemeClr>
                  </a:solidFill>
                  <a:latin typeface="HGP創英角ﾎﾟｯﾌﾟ体" pitchFamily="50" charset="-128"/>
                  <a:ea typeface="HGP創英角ﾎﾟｯﾌﾟ体" pitchFamily="50" charset="-128"/>
                </a:rPr>
                <a:t>美祢ミニ就職面接会</a:t>
              </a:r>
            </a:p>
          </p:txBody>
        </p:sp>
        <p:sp>
          <p:nvSpPr>
            <p:cNvPr id="2113" name="テキスト ボックス 25"/>
            <p:cNvSpPr txBox="1">
              <a:spLocks noChangeArrowheads="1"/>
            </p:cNvSpPr>
            <p:nvPr/>
          </p:nvSpPr>
          <p:spPr bwMode="auto">
            <a:xfrm>
              <a:off x="3109591" y="8546614"/>
              <a:ext cx="2013860" cy="71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eaLnBrk="1" hangingPunct="1">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＊ハローワーク宇部　</a:t>
              </a:r>
              <a:endParaRPr lang="en-US" altLang="ja-JP" sz="1600" dirty="0">
                <a:latin typeface="HGP創英角ｺﾞｼｯｸUB" panose="020B0900000000000000" pitchFamily="50" charset="-128"/>
                <a:ea typeface="HGP創英角ｺﾞｼｯｸUB" panose="020B0900000000000000" pitchFamily="50" charset="-128"/>
              </a:endParaRPr>
            </a:p>
            <a:p>
              <a:pPr algn="just" eaLnBrk="1" hangingPunct="1">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＊美祢市商工労働課　</a:t>
              </a:r>
              <a:endParaRPr lang="en-US" altLang="ja-JP" sz="1600" dirty="0">
                <a:latin typeface="HGP創英角ｺﾞｼｯｸUB" panose="020B0900000000000000" pitchFamily="50" charset="-128"/>
                <a:ea typeface="HGP創英角ｺﾞｼｯｸUB" panose="020B0900000000000000" pitchFamily="50" charset="-128"/>
              </a:endParaRPr>
            </a:p>
            <a:p>
              <a:pPr algn="just" eaLnBrk="1" hangingPunct="1">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＊美祢就職相談室</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3498616" y="3259634"/>
              <a:ext cx="3219513" cy="289518"/>
            </a:xfrm>
            <a:prstGeom prst="rect">
              <a:avLst/>
            </a:prstGeom>
          </p:spPr>
          <p:txBody>
            <a:bodyPr wrap="square">
              <a:spAutoFit/>
            </a:bodyPr>
            <a:lstStyle/>
            <a:p>
              <a:pPr fontAlgn="auto">
                <a:spcBef>
                  <a:spcPts val="0"/>
                </a:spcBef>
                <a:spcAft>
                  <a:spcPts val="0"/>
                </a:spcAft>
                <a:defRPr/>
              </a:pPr>
              <a:r>
                <a:rPr lang="en-US" altLang="ja-JP" sz="1600" dirty="0" smtClean="0">
                  <a:solidFill>
                    <a:srgbClr val="FF0000"/>
                  </a:solidFill>
                  <a:latin typeface="HGP創英角ｺﾞｼｯｸUB" panose="020B0900000000000000" pitchFamily="50" charset="-128"/>
                  <a:ea typeface="HGP創英角ｺﾞｼｯｸUB" panose="020B0900000000000000" pitchFamily="50" charset="-128"/>
                  <a:cs typeface="Calibri" pitchFamily="34" charset="0"/>
                </a:rPr>
                <a:t>※</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cs typeface="Calibri" pitchFamily="34" charset="0"/>
                </a:rPr>
                <a:t>雇用</a:t>
              </a:r>
              <a:r>
                <a:rPr lang="ja-JP" altLang="en-US" sz="1600" dirty="0">
                  <a:solidFill>
                    <a:srgbClr val="FF0000"/>
                  </a:solidFill>
                  <a:latin typeface="HGP創英角ｺﾞｼｯｸUB" panose="020B0900000000000000" pitchFamily="50" charset="-128"/>
                  <a:ea typeface="HGP創英角ｺﾞｼｯｸUB" panose="020B0900000000000000" pitchFamily="50" charset="-128"/>
                  <a:cs typeface="Calibri" pitchFamily="34" charset="0"/>
                </a:rPr>
                <a:t>保険</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cs typeface="Calibri" pitchFamily="34" charset="0"/>
                </a:rPr>
                <a:t>の求職活動</a:t>
              </a:r>
              <a:r>
                <a:rPr lang="ja-JP" altLang="en-US" sz="1600" dirty="0">
                  <a:solidFill>
                    <a:srgbClr val="FF0000"/>
                  </a:solidFill>
                  <a:latin typeface="HGP創英角ｺﾞｼｯｸUB" panose="020B0900000000000000" pitchFamily="50" charset="-128"/>
                  <a:ea typeface="HGP創英角ｺﾞｼｯｸUB" panose="020B0900000000000000" pitchFamily="50" charset="-128"/>
                  <a:cs typeface="Calibri" pitchFamily="34" charset="0"/>
                </a:rPr>
                <a:t>実績になります。</a:t>
              </a:r>
            </a:p>
          </p:txBody>
        </p:sp>
      </p:grpSp>
      <p:graphicFrame>
        <p:nvGraphicFramePr>
          <p:cNvPr id="13" name="表 12"/>
          <p:cNvGraphicFramePr>
            <a:graphicFrameLocks noGrp="1"/>
          </p:cNvGraphicFramePr>
          <p:nvPr>
            <p:extLst>
              <p:ext uri="{D42A27DB-BD31-4B8C-83A1-F6EECF244321}">
                <p14:modId xmlns:p14="http://schemas.microsoft.com/office/powerpoint/2010/main" val="2134317295"/>
              </p:ext>
            </p:extLst>
          </p:nvPr>
        </p:nvGraphicFramePr>
        <p:xfrm>
          <a:off x="274023" y="4017364"/>
          <a:ext cx="7075158" cy="4659194"/>
        </p:xfrm>
        <a:graphic>
          <a:graphicData uri="http://schemas.openxmlformats.org/drawingml/2006/table">
            <a:tbl>
              <a:tblPr firstRow="1" bandRow="1">
                <a:effectLst/>
                <a:tableStyleId>{5940675A-B579-460E-94D1-54222C63F5DA}</a:tableStyleId>
              </a:tblPr>
              <a:tblGrid>
                <a:gridCol w="2670281">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1452549">
                  <a:extLst>
                    <a:ext uri="{9D8B030D-6E8A-4147-A177-3AD203B41FA5}">
                      <a16:colId xmlns:a16="http://schemas.microsoft.com/office/drawing/2014/main" val="20002"/>
                    </a:ext>
                  </a:extLst>
                </a:gridCol>
              </a:tblGrid>
              <a:tr h="423773">
                <a:tc>
                  <a:txBody>
                    <a:bodyPr/>
                    <a:lstStyle/>
                    <a:p>
                      <a:pPr algn="ctr"/>
                      <a:r>
                        <a:rPr kumimoji="1" lang="ja-JP" altLang="en-US" sz="1800" b="0" baseline="0" dirty="0" smtClean="0">
                          <a:solidFill>
                            <a:schemeClr val="tx1"/>
                          </a:solidFill>
                          <a:latin typeface="HGP創英角ｺﾞｼｯｸUB" panose="020B0900000000000000" pitchFamily="50" charset="-128"/>
                          <a:ea typeface="HGP創英角ｺﾞｼｯｸUB" panose="020B0900000000000000" pitchFamily="50" charset="-128"/>
                        </a:rPr>
                        <a:t>参　加　企　業</a:t>
                      </a:r>
                      <a:endParaRPr kumimoji="1" lang="ja-JP" altLang="en-US" sz="1800" b="0" baseline="0" dirty="0">
                        <a:solidFill>
                          <a:schemeClr val="tx1"/>
                        </a:solidFill>
                        <a:latin typeface="HGP創英角ｺﾞｼｯｸUB" panose="020B0900000000000000" pitchFamily="50" charset="-128"/>
                        <a:ea typeface="HGP創英角ｺﾞｼｯｸUB" panose="020B0900000000000000" pitchFamily="50" charset="-128"/>
                      </a:endParaRPr>
                    </a:p>
                  </a:txBody>
                  <a:tcPr marL="100834" marR="100834" marT="53455" marB="5345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DD05C">
                        <a:alpha val="85000"/>
                      </a:srgbClr>
                    </a:solidFill>
                  </a:tcPr>
                </a:tc>
                <a:tc>
                  <a:txBody>
                    <a:bodyPr/>
                    <a:lstStyle/>
                    <a:p>
                      <a:pPr algn="ctr"/>
                      <a:r>
                        <a:rPr kumimoji="1" lang="ja-JP" altLang="en-US" sz="1800" b="0" baseline="0" dirty="0" smtClean="0">
                          <a:solidFill>
                            <a:schemeClr val="tx1"/>
                          </a:solidFill>
                          <a:latin typeface="HGP創英角ｺﾞｼｯｸUB" panose="020B0900000000000000" pitchFamily="50" charset="-128"/>
                          <a:ea typeface="HGP創英角ｺﾞｼｯｸUB" panose="020B0900000000000000" pitchFamily="50" charset="-128"/>
                        </a:rPr>
                        <a:t>募　集　職　種</a:t>
                      </a:r>
                      <a:endParaRPr kumimoji="1" lang="ja-JP" altLang="en-US" sz="1800" b="0" baseline="0" dirty="0">
                        <a:solidFill>
                          <a:schemeClr val="tx1"/>
                        </a:solidFill>
                        <a:latin typeface="HGP創英角ｺﾞｼｯｸUB" panose="020B0900000000000000" pitchFamily="50" charset="-128"/>
                        <a:ea typeface="HGP創英角ｺﾞｼｯｸUB" panose="020B0900000000000000" pitchFamily="50" charset="-128"/>
                      </a:endParaRPr>
                    </a:p>
                  </a:txBody>
                  <a:tcPr marL="100834" marR="100834" marT="53455" marB="53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DD05C">
                        <a:alpha val="85000"/>
                      </a:srgbClr>
                    </a:solidFill>
                  </a:tcPr>
                </a:tc>
                <a:tc>
                  <a:txBody>
                    <a:bodyPr/>
                    <a:lstStyle/>
                    <a:p>
                      <a:pPr algn="ctr"/>
                      <a:r>
                        <a:rPr kumimoji="1" lang="ja-JP" altLang="en-US" sz="1800" b="0" baseline="0" dirty="0" smtClean="0">
                          <a:solidFill>
                            <a:schemeClr val="tx1"/>
                          </a:solidFill>
                          <a:latin typeface="HGP創英角ｺﾞｼｯｸUB" panose="020B0900000000000000" pitchFamily="50" charset="-128"/>
                          <a:ea typeface="HGP創英角ｺﾞｼｯｸUB" panose="020B0900000000000000" pitchFamily="50" charset="-128"/>
                        </a:rPr>
                        <a:t>求人番号</a:t>
                      </a:r>
                      <a:endParaRPr kumimoji="1" lang="ja-JP" altLang="en-US" sz="1800" b="0" baseline="0" dirty="0">
                        <a:solidFill>
                          <a:schemeClr val="tx1"/>
                        </a:solidFill>
                        <a:latin typeface="HGP創英角ｺﾞｼｯｸUB" panose="020B0900000000000000" pitchFamily="50" charset="-128"/>
                        <a:ea typeface="HGP創英角ｺﾞｼｯｸUB" panose="020B0900000000000000" pitchFamily="50" charset="-128"/>
                      </a:endParaRPr>
                    </a:p>
                  </a:txBody>
                  <a:tcPr marL="100834" marR="100834" marT="53455" marB="5345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DD05C">
                        <a:alpha val="85000"/>
                      </a:srgbClr>
                    </a:solidFill>
                  </a:tcPr>
                </a:tc>
                <a:extLst>
                  <a:ext uri="{0D108BD9-81ED-4DB2-BD59-A6C34878D82A}">
                    <a16:rowId xmlns:a16="http://schemas.microsoft.com/office/drawing/2014/main" val="10000"/>
                  </a:ext>
                </a:extLst>
              </a:tr>
              <a:tr h="815159">
                <a:tc rowSpan="3">
                  <a:txBody>
                    <a:bodyPr/>
                    <a:lstStyle/>
                    <a:p>
                      <a:pPr algn="l">
                        <a:tabLst>
                          <a:tab pos="266700" algn="l"/>
                        </a:tabLst>
                      </a:pPr>
                      <a:r>
                        <a:rPr kumimoji="1" lang="ja-JP" altLang="en-US" sz="1800" b="0" baseline="0" dirty="0" smtClean="0">
                          <a:latin typeface="HGP創英角ｺﾞｼｯｸUB" panose="020B0900000000000000" pitchFamily="50" charset="-128"/>
                          <a:ea typeface="HGP創英角ｺﾞｼｯｸUB" panose="020B0900000000000000" pitchFamily="50" charset="-128"/>
                        </a:rPr>
                        <a:t>株式会社　シグナレックス</a:t>
                      </a:r>
                      <a:endParaRPr kumimoji="1" lang="en-US" altLang="ja-JP" sz="1800" b="0" baseline="0" dirty="0" smtClean="0">
                        <a:latin typeface="HGP創英角ｺﾞｼｯｸUB" panose="020B0900000000000000" pitchFamily="50" charset="-128"/>
                        <a:ea typeface="HGP創英角ｺﾞｼｯｸUB" panose="020B0900000000000000" pitchFamily="50" charset="-128"/>
                      </a:endParaRPr>
                    </a:p>
                  </a:txBody>
                  <a:tcPr marL="100834" marR="100834" marT="53455" marB="5345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b="0" baseline="0" dirty="0" smtClean="0">
                          <a:latin typeface="HGP創英角ｺﾞｼｯｸUB" panose="020B0900000000000000" pitchFamily="50" charset="-128"/>
                          <a:ea typeface="HGP創英角ｺﾞｼｯｸUB" panose="020B0900000000000000" pitchFamily="50" charset="-128"/>
                        </a:rPr>
                        <a:t>事務スタッフ（主に購買業務）</a:t>
                      </a:r>
                      <a:endParaRPr kumimoji="1" lang="en-US" altLang="ja-JP" sz="1400" b="0" baseline="0" dirty="0" smtClean="0">
                        <a:latin typeface="HGP創英角ｺﾞｼｯｸUB" panose="020B0900000000000000" pitchFamily="50" charset="-128"/>
                        <a:ea typeface="HGP創英角ｺﾞｼｯｸUB" panose="020B0900000000000000" pitchFamily="50" charset="-128"/>
                      </a:endParaRPr>
                    </a:p>
                  </a:txBody>
                  <a:tcPr marL="100834" marR="100834" marT="53455" marB="53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b="0" baseline="0" dirty="0" smtClean="0">
                          <a:latin typeface="HGP創英角ｺﾞｼｯｸUB" panose="020B0900000000000000" pitchFamily="50" charset="-128"/>
                          <a:ea typeface="HGP創英角ｺﾞｼｯｸUB" panose="020B0900000000000000" pitchFamily="50" charset="-128"/>
                        </a:rPr>
                        <a:t>35030-14218031</a:t>
                      </a:r>
                    </a:p>
                  </a:txBody>
                  <a:tcPr marL="100834" marR="100834" marT="53455" marB="5345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24170319"/>
                  </a:ext>
                </a:extLst>
              </a:tr>
              <a:tr h="785393">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baseline="0" dirty="0" smtClean="0">
                          <a:latin typeface="HGP創英角ｺﾞｼｯｸUB" panose="020B0900000000000000" pitchFamily="50" charset="-128"/>
                          <a:ea typeface="HGP創英角ｺﾞｼｯｸUB" panose="020B0900000000000000" pitchFamily="50" charset="-128"/>
                        </a:rPr>
                        <a:t>製造スタッフ（内照式看板の製造）</a:t>
                      </a:r>
                      <a:endParaRPr kumimoji="1" lang="en-US" altLang="ja-JP" sz="1400" b="0" baseline="0" dirty="0" smtClean="0">
                        <a:latin typeface="HGP創英角ｺﾞｼｯｸUB" panose="020B0900000000000000" pitchFamily="50" charset="-128"/>
                        <a:ea typeface="HGP創英角ｺﾞｼｯｸUB" panose="020B0900000000000000" pitchFamily="50" charset="-128"/>
                      </a:endParaRPr>
                    </a:p>
                  </a:txBody>
                  <a:tcPr marL="100834" marR="100834" marT="53455" marB="53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baseline="0" dirty="0" smtClean="0">
                          <a:latin typeface="HGP創英角ｺﾞｼｯｸUB" panose="020B0900000000000000" pitchFamily="50" charset="-128"/>
                          <a:ea typeface="HGP創英角ｺﾞｼｯｸUB" panose="020B0900000000000000" pitchFamily="50" charset="-128"/>
                        </a:rPr>
                        <a:t>35030-13685631</a:t>
                      </a:r>
                    </a:p>
                  </a:txBody>
                  <a:tcPr marL="100834" marR="100834" marT="53455" marB="5345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2585669"/>
                  </a:ext>
                </a:extLst>
              </a:tr>
              <a:tr h="856792">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baseline="0" dirty="0" smtClean="0">
                          <a:latin typeface="HGP創英角ｺﾞｼｯｸUB" panose="020B0900000000000000" pitchFamily="50" charset="-128"/>
                          <a:ea typeface="HGP創英角ｺﾞｼｯｸUB" panose="020B0900000000000000" pitchFamily="50" charset="-128"/>
                        </a:rPr>
                        <a:t>物流スタッフ（主に荷受け業務）</a:t>
                      </a:r>
                      <a:endParaRPr kumimoji="1" lang="en-US" altLang="ja-JP" sz="1400" b="0" baseline="0" dirty="0" smtClean="0">
                        <a:latin typeface="HGP創英角ｺﾞｼｯｸUB" panose="020B0900000000000000" pitchFamily="50" charset="-128"/>
                        <a:ea typeface="HGP創英角ｺﾞｼｯｸUB" panose="020B0900000000000000" pitchFamily="50" charset="-128"/>
                      </a:endParaRPr>
                    </a:p>
                  </a:txBody>
                  <a:tcPr marL="100834" marR="100834" marT="53455" marB="53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b="0" baseline="0" dirty="0" smtClean="0">
                          <a:latin typeface="HGP創英角ｺﾞｼｯｸUB" panose="020B0900000000000000" pitchFamily="50" charset="-128"/>
                          <a:ea typeface="HGP創英角ｺﾞｼｯｸUB" panose="020B0900000000000000" pitchFamily="50" charset="-128"/>
                        </a:rPr>
                        <a:t>35030-13686931</a:t>
                      </a:r>
                    </a:p>
                  </a:txBody>
                  <a:tcPr marL="100834" marR="100834" marT="53455" marB="5345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522873"/>
                  </a:ext>
                </a:extLst>
              </a:tr>
              <a:tr h="856792">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HGP創英角ｺﾞｼｯｸUB" panose="020B0900000000000000" pitchFamily="50" charset="-128"/>
                          <a:ea typeface="HGP創英角ｺﾞｼｯｸUB" panose="020B0900000000000000" pitchFamily="50" charset="-128"/>
                        </a:rPr>
                        <a:t>第一生命保険　株式会社</a:t>
                      </a:r>
                      <a:endParaRPr kumimoji="1" lang="ja-JP" altLang="en-US" sz="1800" b="0" dirty="0">
                        <a:latin typeface="HGP創英角ｺﾞｼｯｸUB" panose="020B0900000000000000" pitchFamily="50" charset="-128"/>
                        <a:ea typeface="HGP創英角ｺﾞｼｯｸUB" panose="020B0900000000000000" pitchFamily="50" charset="-128"/>
                      </a:endParaRPr>
                    </a:p>
                  </a:txBody>
                  <a:tcPr marL="100834" marR="100834" marT="53455" marB="5345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b="0" baseline="0" dirty="0" smtClean="0">
                          <a:latin typeface="HGP創英角ｺﾞｼｯｸUB" panose="020B0900000000000000" pitchFamily="50" charset="-128"/>
                          <a:ea typeface="HGP創英角ｺﾞｼｯｸUB" panose="020B0900000000000000" pitchFamily="50" charset="-128"/>
                        </a:rPr>
                        <a:t>生涯設計デザイナー（営業）</a:t>
                      </a:r>
                      <a:r>
                        <a:rPr kumimoji="1" lang="en-US" altLang="ja-JP" sz="1400" b="0" baseline="0" dirty="0" smtClean="0">
                          <a:latin typeface="HGP創英角ｺﾞｼｯｸUB" panose="020B0900000000000000" pitchFamily="50" charset="-128"/>
                          <a:ea typeface="HGP創英角ｺﾞｼｯｸUB" panose="020B0900000000000000" pitchFamily="50" charset="-128"/>
                        </a:rPr>
                        <a:t/>
                      </a:r>
                      <a:br>
                        <a:rPr kumimoji="1" lang="en-US" altLang="ja-JP" sz="1400" b="0" baseline="0" dirty="0" smtClean="0">
                          <a:latin typeface="HGP創英角ｺﾞｼｯｸUB" panose="020B0900000000000000" pitchFamily="50" charset="-128"/>
                          <a:ea typeface="HGP創英角ｺﾞｼｯｸUB" panose="020B0900000000000000" pitchFamily="50" charset="-128"/>
                        </a:rPr>
                      </a:br>
                      <a:r>
                        <a:rPr kumimoji="1" lang="ja-JP" altLang="en-US" sz="1400" b="0" baseline="0" dirty="0" smtClean="0">
                          <a:latin typeface="HGP創英角ｺﾞｼｯｸUB" panose="020B0900000000000000" pitchFamily="50" charset="-128"/>
                          <a:ea typeface="HGP創英角ｺﾞｼｯｸUB" panose="020B0900000000000000" pitchFamily="50" charset="-128"/>
                        </a:rPr>
                        <a:t>第一生命</a:t>
                      </a:r>
                      <a:r>
                        <a:rPr kumimoji="1" lang="en-US" altLang="ja-JP" sz="1400" b="0" baseline="0" dirty="0" smtClean="0">
                          <a:latin typeface="HGP創英角ｺﾞｼｯｸUB" panose="020B0900000000000000" pitchFamily="50" charset="-128"/>
                          <a:ea typeface="HGP創英角ｺﾞｼｯｸUB" panose="020B0900000000000000" pitchFamily="50" charset="-128"/>
                        </a:rPr>
                        <a:t>/</a:t>
                      </a:r>
                      <a:r>
                        <a:rPr kumimoji="1" lang="ja-JP" altLang="en-US" sz="1400" b="0" baseline="0" dirty="0" smtClean="0">
                          <a:latin typeface="HGP創英角ｺﾞｼｯｸUB" panose="020B0900000000000000" pitchFamily="50" charset="-128"/>
                          <a:ea typeface="HGP創英角ｺﾞｼｯｸUB" panose="020B0900000000000000" pitchFamily="50" charset="-128"/>
                        </a:rPr>
                        <a:t>山口ＢＬ・下関ＢＬ</a:t>
                      </a:r>
                      <a:endParaRPr kumimoji="1" lang="en-US" altLang="ja-JP" sz="1400" b="0" baseline="0" dirty="0" smtClean="0">
                        <a:latin typeface="HGP創英角ｺﾞｼｯｸUB" panose="020B0900000000000000" pitchFamily="50" charset="-128"/>
                        <a:ea typeface="HGP創英角ｺﾞｼｯｸUB" panose="020B0900000000000000" pitchFamily="50" charset="-128"/>
                      </a:endParaRPr>
                    </a:p>
                  </a:txBody>
                  <a:tcPr marL="100834" marR="100834" marT="53455" marB="53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b="0" baseline="0" dirty="0" smtClean="0">
                          <a:latin typeface="HGP創英角ｺﾞｼｯｸUB" panose="020B0900000000000000" pitchFamily="50" charset="-128"/>
                          <a:ea typeface="HGP創英角ｺﾞｼｯｸUB" panose="020B0900000000000000" pitchFamily="50" charset="-128"/>
                        </a:rPr>
                        <a:t>13010-45177432</a:t>
                      </a:r>
                    </a:p>
                  </a:txBody>
                  <a:tcPr marL="100834" marR="100834" marT="53455" marB="5345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050828"/>
                  </a:ext>
                </a:extLst>
              </a:tr>
              <a:tr h="921285">
                <a:tc vMerge="1">
                  <a:txBody>
                    <a:bodyPr/>
                    <a:lstStyle/>
                    <a:p>
                      <a:pPr algn="l">
                        <a:tabLst>
                          <a:tab pos="266700" algn="l"/>
                        </a:tabLst>
                      </a:pPr>
                      <a:endParaRPr kumimoji="1" lang="en-US" altLang="ja-JP" sz="1800" b="0" baseline="0" dirty="0" smtClean="0">
                        <a:latin typeface="HGP創英角ｺﾞｼｯｸUB" panose="020B0900000000000000" pitchFamily="50" charset="-128"/>
                        <a:ea typeface="HGP創英角ｺﾞｼｯｸUB" panose="020B0900000000000000" pitchFamily="50" charset="-128"/>
                      </a:endParaRPr>
                    </a:p>
                  </a:txBody>
                  <a:tcPr marL="100834" marR="100834" marT="53455" marB="5345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baseline="0" dirty="0" smtClean="0">
                          <a:latin typeface="HGP創英角ｺﾞｼｯｸUB" panose="020B0900000000000000" pitchFamily="50" charset="-128"/>
                          <a:ea typeface="HGP創英角ｺﾞｼｯｸUB" panose="020B0900000000000000" pitchFamily="50" charset="-128"/>
                        </a:rPr>
                        <a:t>生涯設計デザイナー（営業）</a:t>
                      </a:r>
                      <a:r>
                        <a:rPr kumimoji="1" lang="en-US" altLang="ja-JP" sz="1400" b="0" baseline="0" dirty="0" smtClean="0">
                          <a:latin typeface="HGP創英角ｺﾞｼｯｸUB" panose="020B0900000000000000" pitchFamily="50" charset="-128"/>
                          <a:ea typeface="HGP創英角ｺﾞｼｯｸUB" panose="020B0900000000000000" pitchFamily="50" charset="-128"/>
                        </a:rPr>
                        <a:t/>
                      </a:r>
                      <a:br>
                        <a:rPr kumimoji="1" lang="en-US" altLang="ja-JP" sz="1400" b="0" baseline="0" dirty="0" smtClean="0">
                          <a:latin typeface="HGP創英角ｺﾞｼｯｸUB" panose="020B0900000000000000" pitchFamily="50" charset="-128"/>
                          <a:ea typeface="HGP創英角ｺﾞｼｯｸUB" panose="020B0900000000000000" pitchFamily="50" charset="-128"/>
                        </a:rPr>
                      </a:br>
                      <a:r>
                        <a:rPr kumimoji="1" lang="ja-JP" altLang="en-US" sz="1400" b="0" baseline="0" dirty="0" smtClean="0">
                          <a:latin typeface="HGP創英角ｺﾞｼｯｸUB" panose="020B0900000000000000" pitchFamily="50" charset="-128"/>
                          <a:ea typeface="HGP創英角ｺﾞｼｯｸUB" panose="020B0900000000000000" pitchFamily="50" charset="-128"/>
                        </a:rPr>
                        <a:t>第一生命</a:t>
                      </a:r>
                      <a:r>
                        <a:rPr kumimoji="1" lang="en-US" altLang="ja-JP" sz="1400" b="0" baseline="0" dirty="0" smtClean="0">
                          <a:latin typeface="HGP創英角ｺﾞｼｯｸUB" panose="020B0900000000000000" pitchFamily="50" charset="-128"/>
                          <a:ea typeface="HGP創英角ｺﾞｼｯｸUB" panose="020B0900000000000000" pitchFamily="50" charset="-128"/>
                        </a:rPr>
                        <a:t>/</a:t>
                      </a:r>
                      <a:r>
                        <a:rPr kumimoji="1" lang="ja-JP" altLang="en-US" sz="1400" b="0" baseline="0" dirty="0" smtClean="0">
                          <a:latin typeface="HGP創英角ｺﾞｼｯｸUB" panose="020B0900000000000000" pitchFamily="50" charset="-128"/>
                          <a:ea typeface="HGP創英角ｺﾞｼｯｸUB" panose="020B0900000000000000" pitchFamily="50" charset="-128"/>
                        </a:rPr>
                        <a:t>山口ＢＬ・周南ＡＲ</a:t>
                      </a:r>
                      <a:endParaRPr kumimoji="1" lang="en-US" altLang="ja-JP" sz="1400" b="0" baseline="0" dirty="0" smtClean="0">
                        <a:latin typeface="HGP創英角ｺﾞｼｯｸUB" panose="020B0900000000000000" pitchFamily="50" charset="-128"/>
                        <a:ea typeface="HGP創英角ｺﾞｼｯｸUB" panose="020B0900000000000000" pitchFamily="50" charset="-128"/>
                      </a:endParaRPr>
                    </a:p>
                  </a:txBody>
                  <a:tcPr marL="100834" marR="100834" marT="53455" marB="53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baseline="0" dirty="0" smtClean="0">
                          <a:latin typeface="HGP創英角ｺﾞｼｯｸUB" panose="020B0900000000000000" pitchFamily="50" charset="-128"/>
                          <a:ea typeface="HGP創英角ｺﾞｼｯｸUB" panose="020B0900000000000000" pitchFamily="50" charset="-128"/>
                        </a:rPr>
                        <a:t>13010-45184532</a:t>
                      </a:r>
                    </a:p>
                  </a:txBody>
                  <a:tcPr marL="100834" marR="100834" marT="53455" marB="5345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8823349"/>
                  </a:ext>
                </a:extLst>
              </a:tr>
            </a:tbl>
          </a:graphicData>
        </a:graphic>
      </p:graphicFrame>
      <p:sp>
        <p:nvSpPr>
          <p:cNvPr id="2079" name="テキスト ボックス 6"/>
          <p:cNvSpPr txBox="1">
            <a:spLocks noChangeArrowheads="1"/>
          </p:cNvSpPr>
          <p:nvPr/>
        </p:nvSpPr>
        <p:spPr bwMode="auto">
          <a:xfrm>
            <a:off x="0" y="172596"/>
            <a:ext cx="30797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600" dirty="0" smtClean="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第</a:t>
            </a:r>
            <a:r>
              <a:rPr lang="en-US" altLang="ja-JP" sz="1600" dirty="0" smtClean="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84</a:t>
            </a:r>
            <a:r>
              <a:rPr lang="ja-JP" altLang="en-US" sz="1600" dirty="0" smtClean="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回　美祢ミニ就職面接会</a:t>
            </a:r>
          </a:p>
        </p:txBody>
      </p:sp>
      <p:sp>
        <p:nvSpPr>
          <p:cNvPr id="2101" name="正方形/長方形 2047"/>
          <p:cNvSpPr>
            <a:spLocks noChangeArrowheads="1"/>
          </p:cNvSpPr>
          <p:nvPr/>
        </p:nvSpPr>
        <p:spPr bwMode="auto">
          <a:xfrm>
            <a:off x="5268728" y="9692015"/>
            <a:ext cx="191600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eaLnBrk="1" hangingPunct="1">
              <a:spcBef>
                <a:spcPct val="0"/>
              </a:spcBef>
              <a:buFontTx/>
              <a:buNone/>
            </a:pPr>
            <a:r>
              <a:rPr lang="ja-JP" altLang="en-US" sz="1600" dirty="0" smtClean="0">
                <a:latin typeface="HGP創英角ｺﾞｼｯｸUB" panose="020B0900000000000000" pitchFamily="50" charset="-128"/>
                <a:ea typeface="HGP創英角ｺﾞｼｯｸUB" panose="020B0900000000000000" pitchFamily="50" charset="-128"/>
              </a:rPr>
              <a:t>：</a:t>
            </a:r>
            <a:r>
              <a:rPr lang="en-US" altLang="ja-JP" sz="1600" dirty="0" smtClean="0">
                <a:latin typeface="HGP創英角ｺﾞｼｯｸUB" panose="020B0900000000000000" pitchFamily="50" charset="-128"/>
                <a:ea typeface="HGP創英角ｺﾞｼｯｸUB" panose="020B0900000000000000" pitchFamily="50" charset="-128"/>
              </a:rPr>
              <a:t>0836-31-0164</a:t>
            </a:r>
            <a:endParaRPr lang="en-US" altLang="ja-JP" sz="1600" dirty="0">
              <a:latin typeface="HGP創英角ｺﾞｼｯｸUB" panose="020B0900000000000000" pitchFamily="50" charset="-128"/>
              <a:ea typeface="HGP創英角ｺﾞｼｯｸUB" panose="020B0900000000000000" pitchFamily="50" charset="-128"/>
            </a:endParaRPr>
          </a:p>
          <a:p>
            <a:pPr algn="just" eaLnBrk="1" hangingPunct="1">
              <a:spcBef>
                <a:spcPct val="0"/>
              </a:spcBef>
              <a:buFontTx/>
              <a:buNone/>
            </a:pPr>
            <a:r>
              <a:rPr lang="ja-JP" altLang="en-US" sz="1600" dirty="0" smtClean="0">
                <a:latin typeface="HGP創英角ｺﾞｼｯｸUB" panose="020B0900000000000000" pitchFamily="50" charset="-128"/>
                <a:ea typeface="HGP創英角ｺﾞｼｯｸUB" panose="020B0900000000000000" pitchFamily="50" charset="-128"/>
              </a:rPr>
              <a:t>：</a:t>
            </a:r>
            <a:r>
              <a:rPr lang="en-US" altLang="ja-JP" sz="1600" dirty="0" smtClean="0">
                <a:latin typeface="HGP創英角ｺﾞｼｯｸUB" panose="020B0900000000000000" pitchFamily="50" charset="-128"/>
                <a:ea typeface="HGP創英角ｺﾞｼｯｸUB" panose="020B0900000000000000" pitchFamily="50" charset="-128"/>
              </a:rPr>
              <a:t>0837-52-5224</a:t>
            </a:r>
            <a:endParaRPr lang="en-US" altLang="ja-JP" sz="1600" dirty="0">
              <a:latin typeface="HGP創英角ｺﾞｼｯｸUB" panose="020B0900000000000000" pitchFamily="50" charset="-128"/>
              <a:ea typeface="HGP創英角ｺﾞｼｯｸUB" panose="020B0900000000000000" pitchFamily="50" charset="-128"/>
            </a:endParaRPr>
          </a:p>
          <a:p>
            <a:pPr algn="just" eaLnBrk="1" hangingPunct="1">
              <a:spcBef>
                <a:spcPct val="0"/>
              </a:spcBef>
              <a:buFontTx/>
              <a:buNone/>
            </a:pPr>
            <a:r>
              <a:rPr lang="ja-JP" altLang="en-US" sz="1600" dirty="0" smtClean="0">
                <a:latin typeface="HGP創英角ｺﾞｼｯｸUB" panose="020B0900000000000000" pitchFamily="50" charset="-128"/>
                <a:ea typeface="HGP創英角ｺﾞｼｯｸUB" panose="020B0900000000000000" pitchFamily="50" charset="-128"/>
              </a:rPr>
              <a:t>：</a:t>
            </a:r>
            <a:r>
              <a:rPr lang="en-US" altLang="ja-JP" sz="1600" dirty="0" smtClean="0">
                <a:latin typeface="HGP創英角ｺﾞｼｯｸUB" panose="020B0900000000000000" pitchFamily="50" charset="-128"/>
                <a:ea typeface="HGP創英角ｺﾞｼｯｸUB" panose="020B0900000000000000" pitchFamily="50" charset="-128"/>
              </a:rPr>
              <a:t>0837-53-2536</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287491" y="8835896"/>
            <a:ext cx="7070352" cy="646331"/>
          </a:xfrm>
          <a:prstGeom prst="rect">
            <a:avLst/>
          </a:prstGeom>
          <a:noFill/>
        </p:spPr>
        <p:txBody>
          <a:bodyPr wrap="square" rtlCol="0">
            <a:spAutoFit/>
          </a:bodyPr>
          <a:lstStyle/>
          <a:p>
            <a:pPr algn="ctr"/>
            <a:r>
              <a:rPr kumimoji="1" lang="ja-JP" altLang="en-US" dirty="0" smtClean="0">
                <a:latin typeface="HGP創英角ｺﾞｼｯｸUB" panose="020B0900000000000000" pitchFamily="50" charset="-128"/>
                <a:ea typeface="HGP創英角ｺﾞｼｯｸUB" panose="020B0900000000000000" pitchFamily="50" charset="-128"/>
              </a:rPr>
              <a:t>企業の魅力を知る良い機会になりますので、お気軽にご参加ください！説明のみ聞きたい方も、大歓迎です！</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8" name="角丸四角形 7"/>
          <p:cNvSpPr/>
          <p:nvPr/>
        </p:nvSpPr>
        <p:spPr>
          <a:xfrm>
            <a:off x="299034" y="1767822"/>
            <a:ext cx="1008112" cy="589656"/>
          </a:xfrm>
          <a:prstGeom prst="roundRect">
            <a:avLst/>
          </a:prstGeom>
          <a:solidFill>
            <a:srgbClr val="FFA3A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latin typeface="HGP創英角ｺﾞｼｯｸUB" panose="020B0900000000000000" pitchFamily="50" charset="-128"/>
                <a:ea typeface="HGP創英角ｺﾞｼｯｸUB" panose="020B0900000000000000" pitchFamily="50" charset="-128"/>
              </a:rPr>
              <a:t>日時</a:t>
            </a:r>
            <a:endParaRPr kumimoji="1" lang="ja-JP" altLang="en-US" sz="28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p:cNvSpPr txBox="1"/>
          <p:nvPr/>
        </p:nvSpPr>
        <p:spPr>
          <a:xfrm>
            <a:off x="1330752" y="1705145"/>
            <a:ext cx="4748526" cy="830997"/>
          </a:xfrm>
          <a:prstGeom prst="rect">
            <a:avLst/>
          </a:prstGeom>
          <a:noFill/>
        </p:spPr>
        <p:txBody>
          <a:bodyPr wrap="square" rtlCol="0">
            <a:spAutoFit/>
          </a:bodyPr>
          <a:lstStyle/>
          <a:p>
            <a:r>
              <a:rPr lang="ja-JP" altLang="en-US" sz="2800" spc="140" dirty="0" smtClean="0">
                <a:latin typeface="HGP創英角ｺﾞｼｯｸUB" panose="020B0900000000000000" pitchFamily="50" charset="-128"/>
                <a:ea typeface="HGP創英角ｺﾞｼｯｸUB" panose="020B0900000000000000" pitchFamily="50" charset="-128"/>
              </a:rPr>
              <a:t>令和６年２月１４日</a:t>
            </a:r>
            <a:r>
              <a:rPr lang="ja-JP" altLang="en-US" sz="2800" spc="140" dirty="0">
                <a:latin typeface="HGP創英角ｺﾞｼｯｸUB" panose="020B0900000000000000" pitchFamily="50" charset="-128"/>
                <a:ea typeface="HGP創英角ｺﾞｼｯｸUB" panose="020B0900000000000000" pitchFamily="50" charset="-128"/>
              </a:rPr>
              <a:t>　（水</a:t>
            </a:r>
            <a:r>
              <a:rPr lang="ja-JP" altLang="en-US" sz="2800" spc="140" dirty="0" smtClean="0">
                <a:latin typeface="HGP創英角ｺﾞｼｯｸUB" panose="020B0900000000000000" pitchFamily="50" charset="-128"/>
                <a:ea typeface="HGP創英角ｺﾞｼｯｸUB" panose="020B0900000000000000" pitchFamily="50" charset="-128"/>
              </a:rPr>
              <a:t>）</a:t>
            </a:r>
            <a:endParaRPr lang="en-US" altLang="ja-JP" sz="2800" spc="140" dirty="0">
              <a:latin typeface="HGP創英角ｺﾞｼｯｸUB" panose="020B0900000000000000" pitchFamily="50" charset="-128"/>
              <a:ea typeface="HGP創英角ｺﾞｼｯｸUB" panose="020B0900000000000000" pitchFamily="50" charset="-128"/>
            </a:endParaRPr>
          </a:p>
          <a:p>
            <a:r>
              <a:rPr lang="ja-JP" altLang="en-US" sz="2000" spc="140" dirty="0" smtClean="0">
                <a:latin typeface="HGP創英角ｺﾞｼｯｸUB" panose="020B0900000000000000" pitchFamily="50" charset="-128"/>
                <a:ea typeface="HGP創英角ｺﾞｼｯｸUB" panose="020B0900000000000000" pitchFamily="50" charset="-128"/>
              </a:rPr>
              <a:t>１３時</a:t>
            </a:r>
            <a:r>
              <a:rPr lang="ja-JP" altLang="en-US" sz="2000" spc="140" dirty="0">
                <a:latin typeface="HGP創英角ｺﾞｼｯｸUB" panose="020B0900000000000000" pitchFamily="50" charset="-128"/>
                <a:ea typeface="HGP創英角ｺﾞｼｯｸUB" panose="020B0900000000000000" pitchFamily="50" charset="-128"/>
              </a:rPr>
              <a:t>００分～１５時</a:t>
            </a:r>
            <a:r>
              <a:rPr lang="ja-JP" altLang="en-US" sz="2000" spc="140" dirty="0" smtClean="0">
                <a:latin typeface="HGP創英角ｺﾞｼｯｸUB" panose="020B0900000000000000" pitchFamily="50" charset="-128"/>
                <a:ea typeface="HGP創英角ｺﾞｼｯｸUB" panose="020B0900000000000000" pitchFamily="50" charset="-128"/>
              </a:rPr>
              <a:t>００分</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sp>
        <p:nvSpPr>
          <p:cNvPr id="19" name="角丸四角形 18"/>
          <p:cNvSpPr/>
          <p:nvPr/>
        </p:nvSpPr>
        <p:spPr>
          <a:xfrm>
            <a:off x="299034" y="2767152"/>
            <a:ext cx="1008112" cy="589656"/>
          </a:xfrm>
          <a:prstGeom prst="roundRect">
            <a:avLst/>
          </a:prstGeom>
          <a:solidFill>
            <a:srgbClr val="FFA3A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latin typeface="HGP創英角ｺﾞｼｯｸUB" panose="020B0900000000000000" pitchFamily="50" charset="-128"/>
                <a:ea typeface="HGP創英角ｺﾞｼｯｸUB" panose="020B0900000000000000" pitchFamily="50" charset="-128"/>
              </a:rPr>
              <a:t>会場</a:t>
            </a:r>
            <a:endParaRPr kumimoji="1" lang="ja-JP" altLang="en-US" sz="28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0" name="テキスト ボックス 19"/>
          <p:cNvSpPr txBox="1"/>
          <p:nvPr/>
        </p:nvSpPr>
        <p:spPr>
          <a:xfrm>
            <a:off x="1363299" y="2659356"/>
            <a:ext cx="5252583" cy="830997"/>
          </a:xfrm>
          <a:prstGeom prst="rect">
            <a:avLst/>
          </a:prstGeom>
          <a:noFill/>
        </p:spPr>
        <p:txBody>
          <a:bodyPr wrap="square" rtlCol="0">
            <a:spAutoFit/>
          </a:bodyPr>
          <a:lstStyle/>
          <a:p>
            <a:r>
              <a:rPr lang="ja-JP" altLang="en-US" sz="2400" spc="140" dirty="0">
                <a:latin typeface="HGP創英角ｺﾞｼｯｸUB" panose="020B0900000000000000" pitchFamily="50" charset="-128"/>
                <a:ea typeface="HGP創英角ｺﾞｼｯｸUB" panose="020B0900000000000000" pitchFamily="50" charset="-128"/>
              </a:rPr>
              <a:t>美祢勤労者総合福祉センター</a:t>
            </a:r>
            <a:endParaRPr lang="en-US" altLang="ja-JP" sz="2400" spc="140" dirty="0">
              <a:latin typeface="HGP創英角ｺﾞｼｯｸUB" panose="020B0900000000000000" pitchFamily="50" charset="-128"/>
              <a:ea typeface="HGP創英角ｺﾞｼｯｸUB" panose="020B0900000000000000" pitchFamily="50" charset="-128"/>
            </a:endParaRPr>
          </a:p>
          <a:p>
            <a:r>
              <a:rPr lang="ja-JP" altLang="en-US" sz="2400" spc="140" dirty="0">
                <a:latin typeface="HGP創英角ｺﾞｼｯｸUB" panose="020B0900000000000000" pitchFamily="50" charset="-128"/>
                <a:ea typeface="HGP創英角ｺﾞｼｯｸUB" panose="020B0900000000000000" pitchFamily="50" charset="-128"/>
              </a:rPr>
              <a:t>　（サンワーク美祢）１階　小会議室</a:t>
            </a:r>
            <a:endParaRPr lang="en-US" altLang="ja-JP" sz="2400" spc="140" dirty="0">
              <a:latin typeface="HGP創英角ｺﾞｼｯｸUB" panose="020B0900000000000000" pitchFamily="50" charset="-128"/>
              <a:ea typeface="HGP創英角ｺﾞｼｯｸUB" panose="020B0900000000000000" pitchFamily="50" charset="-128"/>
            </a:endParaRPr>
          </a:p>
        </p:txBody>
      </p:sp>
      <p:grpSp>
        <p:nvGrpSpPr>
          <p:cNvPr id="18" name="グループ化 17"/>
          <p:cNvGrpSpPr/>
          <p:nvPr/>
        </p:nvGrpSpPr>
        <p:grpSpPr>
          <a:xfrm>
            <a:off x="5742955" y="1688611"/>
            <a:ext cx="1450698" cy="1114170"/>
            <a:chOff x="5709653" y="1664274"/>
            <a:chExt cx="1557993" cy="1066253"/>
          </a:xfrm>
          <a:noFill/>
        </p:grpSpPr>
        <p:sp>
          <p:nvSpPr>
            <p:cNvPr id="17" name="円形吹き出し 16"/>
            <p:cNvSpPr/>
            <p:nvPr/>
          </p:nvSpPr>
          <p:spPr>
            <a:xfrm rot="204222">
              <a:off x="5709653" y="1664274"/>
              <a:ext cx="1557993" cy="1066253"/>
            </a:xfrm>
            <a:prstGeom prst="wedgeEllipseCallout">
              <a:avLst>
                <a:gd name="adj1" fmla="val -59461"/>
                <a:gd name="adj2" fmla="val 6249"/>
              </a:avLst>
            </a:prstGeom>
            <a:grpFill/>
            <a:ln w="57150">
              <a:solidFill>
                <a:srgbClr val="FF7C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28575">
                  <a:solidFill>
                    <a:srgbClr val="737000"/>
                  </a:solidFill>
                </a:ln>
              </a:endParaRPr>
            </a:p>
          </p:txBody>
        </p:sp>
        <p:sp>
          <p:nvSpPr>
            <p:cNvPr id="12" name="テキスト ボックス 11"/>
            <p:cNvSpPr txBox="1"/>
            <p:nvPr/>
          </p:nvSpPr>
          <p:spPr>
            <a:xfrm rot="21597846">
              <a:off x="5827069" y="1837590"/>
              <a:ext cx="1304892" cy="795258"/>
            </a:xfrm>
            <a:prstGeom prst="rect">
              <a:avLst/>
            </a:prstGeom>
            <a:grpFill/>
            <a:ln>
              <a:noFill/>
            </a:ln>
          </p:spPr>
          <p:txBody>
            <a:bodyPr wrap="square" rtlCol="0">
              <a:spAutoFit/>
            </a:bodyPr>
            <a:lstStyle/>
            <a:p>
              <a:pPr algn="ctr"/>
              <a:r>
                <a:rPr kumimoji="1" lang="ja-JP" altLang="en-US" sz="2400" dirty="0" smtClean="0">
                  <a:ln w="19050">
                    <a:noFill/>
                  </a:ln>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入退場</a:t>
              </a:r>
              <a:endParaRPr kumimoji="1" lang="en-US" altLang="ja-JP" sz="2400" dirty="0" smtClean="0">
                <a:ln w="19050">
                  <a:noFill/>
                </a:ln>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gn="ctr"/>
              <a:r>
                <a:rPr kumimoji="1" lang="ja-JP" altLang="en-US" sz="2400" dirty="0" smtClean="0">
                  <a:ln w="19050">
                    <a:noFill/>
                  </a:ln>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自由</a:t>
              </a:r>
              <a:endParaRPr kumimoji="1" lang="ja-JP" altLang="en-US" sz="2400" dirty="0">
                <a:ln w="19050">
                  <a:noFill/>
                </a:ln>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gr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44927" y="374189"/>
            <a:ext cx="353943" cy="10075699"/>
          </a:xfrm>
          <a:prstGeom prst="rect">
            <a:avLst/>
          </a:prstGeom>
          <a:noFill/>
        </p:spPr>
        <p:txBody>
          <a:bodyPr vert="vert270" wrap="square" rtlCol="0">
            <a:spAutoFit/>
          </a:bodyPr>
          <a:lstStyle/>
          <a:p>
            <a:pPr algn="ctr" fontAlgn="auto">
              <a:spcBef>
                <a:spcPts val="0"/>
              </a:spcBef>
              <a:spcAft>
                <a:spcPts val="0"/>
              </a:spcAft>
              <a:defRPr/>
            </a:pPr>
            <a:r>
              <a:rPr lang="en-US" altLang="ja-JP" sz="1100" dirty="0" smtClean="0"/>
              <a:t>※</a:t>
            </a:r>
            <a:r>
              <a:rPr lang="ja-JP" altLang="en-US" sz="1100" dirty="0" smtClean="0"/>
              <a:t>令和６年１月１</a:t>
            </a:r>
            <a:r>
              <a:rPr lang="ja-JP" altLang="en-US" sz="1100" dirty="0"/>
              <a:t>０</a:t>
            </a:r>
            <a:r>
              <a:rPr lang="ja-JP" altLang="en-US" sz="1100" dirty="0" smtClean="0"/>
              <a:t>日</a:t>
            </a:r>
            <a:r>
              <a:rPr lang="ja-JP" altLang="en-US" sz="1100" dirty="0"/>
              <a:t>時点の内容です。充足等により求人番号の変更や求人取消になる場合もありますので、ご了承ください</a:t>
            </a:r>
            <a:r>
              <a:rPr lang="ja-JP" altLang="en-US" sz="1000" dirty="0" smtClean="0"/>
              <a:t>。</a:t>
            </a:r>
            <a:endParaRPr lang="ja-JP" altLang="en-US" sz="1000" dirty="0"/>
          </a:p>
        </p:txBody>
      </p:sp>
      <p:sp>
        <p:nvSpPr>
          <p:cNvPr id="5" name="テキスト ボックス 4"/>
          <p:cNvSpPr txBox="1"/>
          <p:nvPr/>
        </p:nvSpPr>
        <p:spPr>
          <a:xfrm>
            <a:off x="201716" y="403972"/>
            <a:ext cx="338554" cy="1224138"/>
          </a:xfrm>
          <a:prstGeom prst="rect">
            <a:avLst/>
          </a:prstGeom>
          <a:noFill/>
        </p:spPr>
        <p:txBody>
          <a:bodyPr vert="vert270" wrap="square" rtlCol="0">
            <a:spAutoFit/>
          </a:bodyPr>
          <a:lstStyle/>
          <a:p>
            <a:pPr algn="ctr" fontAlgn="auto">
              <a:spcBef>
                <a:spcPts val="0"/>
              </a:spcBef>
              <a:spcAft>
                <a:spcPts val="0"/>
              </a:spcAft>
              <a:defRPr/>
            </a:pPr>
            <a:r>
              <a:rPr lang="ja-JP" altLang="en-US" sz="1000" dirty="0" smtClean="0"/>
              <a:t>令和６年１月１</a:t>
            </a:r>
            <a:r>
              <a:rPr lang="ja-JP" altLang="en-US" sz="1000" dirty="0"/>
              <a:t>０</a:t>
            </a:r>
            <a:r>
              <a:rPr lang="ja-JP" altLang="en-US" sz="1000" dirty="0" smtClean="0"/>
              <a:t>日</a:t>
            </a:r>
            <a:endParaRPr lang="en-US" altLang="ja-JP" sz="1000" dirty="0" smtClean="0"/>
          </a:p>
        </p:txBody>
      </p:sp>
      <p:pic>
        <p:nvPicPr>
          <p:cNvPr id="3" name="図 2"/>
          <p:cNvPicPr>
            <a:picLocks noChangeAspect="1"/>
          </p:cNvPicPr>
          <p:nvPr/>
        </p:nvPicPr>
        <p:blipFill>
          <a:blip r:embed="rId3"/>
          <a:stretch>
            <a:fillRect/>
          </a:stretch>
        </p:blipFill>
        <p:spPr>
          <a:xfrm rot="16200000">
            <a:off x="-1723256" y="2478666"/>
            <a:ext cx="10245049" cy="565897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pattFill prst="pct60">
          <a:fgClr>
            <a:srgbClr val="FF9933"/>
          </a:fgClr>
          <a:bgClr>
            <a:schemeClr val="bg1"/>
          </a:bgClr>
        </a:pattFill>
        <a:ln>
          <a:noFill/>
        </a:ln>
      </a:spPr>
      <a:bodyPr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9667</TotalTime>
  <Words>215</Words>
  <Application>Microsoft Office PowerPoint</Application>
  <PresentationFormat>ユーザー設定</PresentationFormat>
  <Paragraphs>38</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HGP創英角ｺﾞｼｯｸUB</vt:lpstr>
      <vt:lpstr>HGP創英角ﾎﾟｯﾌﾟ体</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WATANABE</dc:creator>
  <cp:lastModifiedBy>田邊里美</cp:lastModifiedBy>
  <cp:revision>942</cp:revision>
  <cp:lastPrinted>2024-01-10T06:02:37Z</cp:lastPrinted>
  <dcterms:created xsi:type="dcterms:W3CDTF">2010-09-28T01:29:02Z</dcterms:created>
  <dcterms:modified xsi:type="dcterms:W3CDTF">2024-01-10T06:11:03Z</dcterms:modified>
</cp:coreProperties>
</file>